
<file path=[Content_Types].xml><?xml version="1.0" encoding="utf-8"?>
<Types xmlns="http://schemas.openxmlformats.org/package/2006/content-types">
  <Override PartName="/ppt/slides/slide3.xml" ContentType="application/vnd.openxmlformats-officedocument.presentationml.slide+xml"/>
  <Override PartName="/ppt/slideLayouts/slideLayout12.xml" ContentType="application/vnd.openxmlformats-officedocument.presentationml.slideLayout+xml"/>
  <Override PartName="/ppt/slideLayouts/slideLayout6.xml" ContentType="application/vnd.openxmlformats-officedocument.presentationml.slideLayout+xml"/>
  <Override PartName="/docProps/core.xml" ContentType="application/vnd.openxmlformats-package.core-properties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Default Extension="jpeg" ContentType="image/jpeg"/>
  <Override PartName="/ppt/presProps.xml" ContentType="application/vnd.openxmlformats-officedocument.presentationml.presProps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Override PartName="/ppt/slideLayouts/slideLayout10.xml" ContentType="application/vnd.openxmlformats-officedocument.presentationml.slideLayout+xml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s-ES_tradnl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122" d="100"/>
          <a:sy n="122" d="100"/>
        </p:scale>
        <p:origin x="-130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interSettings" Target="printerSettings/printerSettings1.bin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328166" y="1295400"/>
            <a:ext cx="6487668" cy="3152887"/>
          </a:xfrm>
          <a:prstGeom prst="rect">
            <a:avLst/>
          </a:prstGeo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/>
          <a:p>
            <a: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</a:pPr>
            <a:endParaRPr sz="3200" kern="120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22921" y="1523999"/>
            <a:ext cx="6498158" cy="172486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ctr" defTabSz="914400" rtl="0" eaLnBrk="1" latinLnBrk="0" hangingPunct="1">
              <a:spcBef>
                <a:spcPct val="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4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22921" y="3299012"/>
            <a:ext cx="6498159" cy="916641"/>
          </a:xfr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ts val="3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1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8" y="611872"/>
            <a:ext cx="4079545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8" y="1787856"/>
            <a:ext cx="4079545" cy="3720152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  <p:sp>
        <p:nvSpPr>
          <p:cNvPr id="8" name="Picture Placeholder 2"/>
          <p:cNvSpPr>
            <a:spLocks noGrp="1"/>
          </p:cNvSpPr>
          <p:nvPr>
            <p:ph type="pic" idx="1"/>
          </p:nvPr>
        </p:nvSpPr>
        <p:spPr>
          <a:xfrm>
            <a:off x="5090617" y="359392"/>
            <a:ext cx="3657600" cy="5318077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 vert="horz" lIns="91440" tIns="45720" rIns="91440" bIns="45720" rtlCol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>
                  <a:lumMod val="60000"/>
                  <a:lumOff val="40000"/>
                </a:schemeClr>
              </a:buClr>
              <a:buSzPct val="110000"/>
              <a:buFont typeface="Wingdings 2" pitchFamily="18" charset="2"/>
              <a:buNone/>
              <a:defRPr sz="32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_tradnl" smtClean="0"/>
              <a:t>Haga clic en el icono para agregar una imagen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69792" y="368301"/>
            <a:ext cx="1524000" cy="5575300"/>
          </a:xfrm>
        </p:spPr>
        <p:txBody>
          <a:bodyPr vert="eaVert"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49274" y="368301"/>
            <a:ext cx="6689726" cy="5575300"/>
          </a:xfrm>
        </p:spPr>
        <p:txBody>
          <a:bodyPr vert="eaVert"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preserve="1">
  <p:cSld name="Diapositiva de título con imag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63538" y="3352801"/>
            <a:ext cx="8416925" cy="1470025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63538" y="4771029"/>
            <a:ext cx="8416925" cy="972671"/>
          </a:xfrm>
        </p:spPr>
        <p:txBody>
          <a:bodyPr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  <p:sp>
        <p:nvSpPr>
          <p:cNvPr id="9" name="Picture Placeholder 2"/>
          <p:cNvSpPr>
            <a:spLocks noGrp="1"/>
          </p:cNvSpPr>
          <p:nvPr>
            <p:ph type="pic" idx="13"/>
          </p:nvPr>
        </p:nvSpPr>
        <p:spPr>
          <a:xfrm>
            <a:off x="370980" y="363538"/>
            <a:ext cx="8402040" cy="2836862"/>
          </a:xfrm>
          <a:ln w="3175">
            <a:solidFill>
              <a:schemeClr val="bg1"/>
            </a:solidFill>
          </a:ln>
          <a:effectLst>
            <a:outerShdw blurRad="63500" sx="100500" sy="100500" algn="ctr" rotWithShape="0">
              <a:prstClr val="black">
                <a:alpha val="50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_tradnl" smtClean="0"/>
              <a:t>Haga clic en el icono para agregar una imagen</a:t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2403144"/>
            <a:ext cx="8056563" cy="1362075"/>
          </a:xfrm>
        </p:spPr>
        <p:txBody>
          <a:bodyPr anchor="b" anchorCtr="0"/>
          <a:lstStyle>
            <a:lvl1pPr algn="ctr">
              <a:defRPr sz="4600" b="0" cap="none" baseline="0"/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3736005"/>
            <a:ext cx="8056563" cy="1500187"/>
          </a:xfrm>
        </p:spPr>
        <p:txBody>
          <a:bodyPr anchor="t" anchorCtr="0">
            <a:normAutofit/>
          </a:bodyPr>
          <a:lstStyle>
            <a:lvl1pPr marL="0" indent="0" algn="ctr">
              <a:spcBef>
                <a:spcPts val="300"/>
              </a:spcBef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9275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1071" y="1600201"/>
            <a:ext cx="3840480" cy="4343400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9274" y="107576"/>
            <a:ext cx="8042276" cy="1336956"/>
          </a:xfrm>
        </p:spPr>
        <p:txBody>
          <a:bodyPr/>
          <a:lstStyle>
            <a:lvl1pPr>
              <a:defRPr/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4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9274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1070" y="1453224"/>
            <a:ext cx="3840480" cy="750887"/>
          </a:xfrm>
        </p:spPr>
        <p:txBody>
          <a:bodyPr anchor="b">
            <a:noAutofit/>
          </a:bodyPr>
          <a:lstStyle>
            <a:lvl1pPr marL="0" indent="0" algn="ctr">
              <a:spcBef>
                <a:spcPts val="0"/>
              </a:spcBef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1070" y="2347415"/>
            <a:ext cx="3840480" cy="3596185"/>
          </a:xfrm>
        </p:spPr>
        <p:txBody>
          <a:bodyPr>
            <a:normAutofit/>
          </a:bodyPr>
          <a:lstStyle>
            <a:lvl1pPr>
              <a:spcBef>
                <a:spcPts val="1600"/>
              </a:spcBef>
              <a:defRPr sz="20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399" y="611872"/>
            <a:ext cx="3840480" cy="1162050"/>
          </a:xfrm>
        </p:spPr>
        <p:txBody>
          <a:bodyPr anchor="b"/>
          <a:lstStyle>
            <a:lvl1pPr algn="ctr">
              <a:defRPr sz="3600" b="0"/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2824" y="368300"/>
            <a:ext cx="3840480" cy="5575300"/>
          </a:xfrm>
        </p:spPr>
        <p:txBody>
          <a:bodyPr>
            <a:normAutofit/>
          </a:bodyPr>
          <a:lstStyle>
            <a:lvl1pPr>
              <a:spcBef>
                <a:spcPts val="2000"/>
              </a:spcBef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3399" y="1787856"/>
            <a:ext cx="3840480" cy="3720152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_trad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9275" y="107576"/>
            <a:ext cx="8042276" cy="1336956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9275" y="1600201"/>
            <a:ext cx="8042276" cy="4343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629835" y="6275668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fld id="{E548AF10-3E9F-E74B-8376-E570D6E9682F}" type="datetimeFigureOut">
              <a:rPr lang="es-ES_tradnl" smtClean="0"/>
              <a:t>13/11/14</a:t>
            </a:fld>
            <a:endParaRPr lang="es-ES_trad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458" y="6275668"/>
            <a:ext cx="484094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bg1"/>
                </a:solidFill>
              </a:defRPr>
            </a:lvl1pPr>
          </a:lstStyle>
          <a:p>
            <a:endParaRPr lang="es-ES_trad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97906" y="6275668"/>
            <a:ext cx="990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600">
                <a:solidFill>
                  <a:schemeClr val="bg1"/>
                </a:solidFill>
              </a:defRPr>
            </a:lvl1pPr>
          </a:lstStyle>
          <a:p>
            <a:fld id="{9783F2CA-8E42-0C49-A6F7-37316562C39A}" type="slidenum">
              <a:rPr lang="es-ES_tradnl" smtClean="0"/>
              <a:t>‹Nr.›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6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349250" indent="-349250" algn="l" defTabSz="914400" rtl="0" eaLnBrk="1" latinLnBrk="0" hangingPunct="1">
        <a:spcBef>
          <a:spcPts val="20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22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96837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263650" indent="-295275" algn="l" defTabSz="914400" rtl="0" eaLnBrk="1" latinLnBrk="0" hangingPunct="1">
        <a:spcBef>
          <a:spcPts val="600"/>
        </a:spcBef>
        <a:buClr>
          <a:schemeClr val="accent1">
            <a:lumMod val="75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546225" indent="-282575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110000"/>
        <a:buFont typeface="Wingdings 2" pitchFamily="18" charset="2"/>
        <a:buChar char="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am.com.mx/leon/mexico/televisa-confirma-que-transfirio-casa-a-angelica-rivera-158833.html" TargetMode="External"/><Relationship Id="rId4" Type="http://schemas.openxmlformats.org/officeDocument/2006/relationships/hyperlink" Target="http://www.periodicocentral.mx/2014/nacional-seccion/10-ganadoras-del-oscar-con-casas-mas-baratas-que-la-de-angelica-rivera" TargetMode="External"/><Relationship Id="rId1" Type="http://schemas.openxmlformats.org/officeDocument/2006/relationships/slideLayout" Target="../slideLayouts/slideLayout2.xml"/><Relationship Id="rId2" Type="http://schemas.openxmlformats.org/officeDocument/2006/relationships/hyperlink" Target="http://www.cnnexpansion.com/lifestyle/2014/11/11/la-casa-de-angelica-rivera-y-otras-8-mansiones-millonarias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_tradnl" dirty="0" smtClean="0"/>
              <a:t>Noticias de la Agenda Mediática</a:t>
            </a:r>
            <a:endParaRPr lang="es-ES_tradnl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_tradnl" dirty="0" smtClean="0"/>
              <a:t>José Daniel Álvarez Valerio</a:t>
            </a:r>
            <a:endParaRPr lang="es-ES_trad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Noticias sobre la mansión de Angélica Rivera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>
                <a:hlinkClick r:id="rId2"/>
              </a:rPr>
              <a:t>http://www.cnnexpansion.com/lifestyle/2014/11/11/la-casa-de-angelica-rivera-y-otras-8-mansiones-</a:t>
            </a:r>
            <a:r>
              <a:rPr lang="es-ES_tradnl" dirty="0" smtClean="0">
                <a:hlinkClick r:id="rId2"/>
              </a:rPr>
              <a:t>millonarias</a:t>
            </a:r>
            <a:endParaRPr lang="es-ES_tradnl" dirty="0" smtClean="0"/>
          </a:p>
          <a:p>
            <a:r>
              <a:rPr lang="es-ES_tradnl" dirty="0" smtClean="0">
                <a:hlinkClick r:id="rId3"/>
              </a:rPr>
              <a:t>http://www.am.com.mx/leon/mexico/televisa-confirma-que-transfirio-casa-a-angelica-rivera-158833.</a:t>
            </a:r>
            <a:r>
              <a:rPr lang="es-ES_tradnl" dirty="0" smtClean="0">
                <a:hlinkClick r:id="rId3"/>
              </a:rPr>
              <a:t>html</a:t>
            </a:r>
            <a:endParaRPr lang="es-ES_tradnl" dirty="0" smtClean="0"/>
          </a:p>
          <a:p>
            <a:r>
              <a:rPr lang="es-ES_tradnl" dirty="0" smtClean="0">
                <a:hlinkClick r:id="rId4"/>
              </a:rPr>
              <a:t>http://www.periodicocentral.mx/2014/nacional-seccion/10-ganadoras-del-oscar-con-casas-mas-baratas-que-la-de-angelica-</a:t>
            </a:r>
            <a:r>
              <a:rPr lang="es-ES_tradnl" dirty="0" smtClean="0">
                <a:hlinkClick r:id="rId4"/>
              </a:rPr>
              <a:t>rivera</a:t>
            </a:r>
            <a:endParaRPr lang="es-ES_tradnl" dirty="0" smtClean="0"/>
          </a:p>
          <a:p>
            <a:endParaRPr lang="es-ES_trad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Ejemplos de la Agenda </a:t>
            </a:r>
            <a:r>
              <a:rPr lang="es-ES_tradnl" dirty="0" err="1" smtClean="0"/>
              <a:t>Setting</a:t>
            </a:r>
            <a:endParaRPr lang="es-ES_tradnl" dirty="0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Sin duda podemos darnos como la agenda publica se vio muy influenciada sobre lo que se decía y por consecuente la noticia llega  a pasar a la agenda de los medios y ha sido la noticia de toda la semana y se ha discutido y han intervenido todas </a:t>
            </a:r>
            <a:r>
              <a:rPr lang="es-ES_tradnl" smtClean="0"/>
              <a:t>las agendas</a:t>
            </a:r>
            <a:endParaRPr lang="es-ES_tradnl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Brisa">
  <a:themeElements>
    <a:clrScheme name="Brisa">
      <a:dk1>
        <a:sysClr val="windowText" lastClr="000000"/>
      </a:dk1>
      <a:lt1>
        <a:sysClr val="window" lastClr="FFFFFF"/>
      </a:lt1>
      <a:dk2>
        <a:srgbClr val="09213B"/>
      </a:dk2>
      <a:lt2>
        <a:srgbClr val="D5EDF4"/>
      </a:lt2>
      <a:accent1>
        <a:srgbClr val="2C7C9F"/>
      </a:accent1>
      <a:accent2>
        <a:srgbClr val="244A58"/>
      </a:accent2>
      <a:accent3>
        <a:srgbClr val="E2751D"/>
      </a:accent3>
      <a:accent4>
        <a:srgbClr val="FFB400"/>
      </a:accent4>
      <a:accent5>
        <a:srgbClr val="7EB606"/>
      </a:accent5>
      <a:accent6>
        <a:srgbClr val="C00000"/>
      </a:accent6>
      <a:hlink>
        <a:srgbClr val="7030A0"/>
      </a:hlink>
      <a:folHlink>
        <a:srgbClr val="00B0F0"/>
      </a:folHlink>
    </a:clrScheme>
    <a:fontScheme name="Brisa">
      <a:majorFont>
        <a:latin typeface="News Gothic MT"/>
        <a:ea typeface=""/>
        <a:cs typeface=""/>
        <a:font script="Jpan" typeface="ＭＳ Ｐゴシック"/>
      </a:majorFont>
      <a:minorFont>
        <a:latin typeface="News Gothic MT"/>
        <a:ea typeface=""/>
        <a:cs typeface=""/>
        <a:font script="Jpan" typeface="ＭＳ Ｐゴシック"/>
      </a:minorFont>
    </a:fontScheme>
    <a:fmtScheme name="Brisa">
      <a:fillStyleLst>
        <a:solidFill>
          <a:schemeClr val="phClr"/>
        </a:solidFill>
        <a:gradFill rotWithShape="1">
          <a:gsLst>
            <a:gs pos="31000">
              <a:schemeClr val="phClr">
                <a:tint val="100000"/>
                <a:shade val="100000"/>
                <a:satMod val="120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shade val="100000"/>
                <a:satMod val="120000"/>
              </a:schemeClr>
            </a:gs>
            <a:gs pos="69000">
              <a:schemeClr val="phClr">
                <a:tint val="80000"/>
                <a:shade val="100000"/>
                <a:satMod val="150000"/>
              </a:schemeClr>
            </a:gs>
            <a:gs pos="100000">
              <a:schemeClr val="phClr">
                <a:tint val="50000"/>
                <a:shade val="100000"/>
                <a:satMod val="15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dbl" algn="ctr">
          <a:solidFill>
            <a:schemeClr val="phClr"/>
          </a:solidFill>
          <a:prstDash val="solid"/>
        </a:ln>
        <a:ln w="31750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63500" dist="25400" dir="5400000" sx="101000" sy="101000" rotWithShape="0">
              <a:srgbClr val="000000">
                <a:alpha val="40000"/>
              </a:srgbClr>
            </a:outerShdw>
          </a:effectLst>
        </a:effectStyle>
        <a:effectStyle>
          <a:effectLst>
            <a:innerShdw blurRad="127000" dist="25400" dir="13500000">
              <a:srgbClr val="C0C0C0">
                <a:alpha val="75000"/>
              </a:srgbClr>
            </a:innerShdw>
            <a:outerShdw blurRad="88900" dist="25400" dir="5400000" sx="102000" sy="102000" algn="ctr" rotWithShape="0">
              <a:srgbClr val="C0C0C0">
                <a:alpha val="40000"/>
              </a:srgbClr>
            </a:outerShdw>
          </a:effectLst>
          <a:scene3d>
            <a:camera prst="perspectiveLeft" fov="300000"/>
            <a:lightRig rig="soft" dir="l">
              <a:rot lat="0" lon="0" rev="4200000"/>
            </a:lightRig>
          </a:scene3d>
          <a:sp3d extrusionH="38100" prstMaterial="powder">
            <a:bevelT w="50800" h="88900" prst="convex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40000"/>
                <a:satMod val="400000"/>
              </a:schemeClr>
              <a:schemeClr val="phClr">
                <a:tint val="10000"/>
                <a:satMod val="200000"/>
              </a:schemeClr>
            </a:duotone>
          </a:blip>
          <a:stretch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Brisa.thmx</Template>
  <TotalTime>5</TotalTime>
  <Words>170</Words>
  <Application>Microsoft Macintosh PowerPoint</Application>
  <PresentationFormat>Presentación en pantalla (4:3)</PresentationFormat>
  <Paragraphs>8</Paragraphs>
  <Slides>3</Slides>
  <Notes>0</Notes>
  <HiddenSlides>0</HiddenSlides>
  <MMClips>0</MMClips>
  <ScaleCrop>false</ScaleCrop>
  <HeadingPairs>
    <vt:vector size="4" baseType="variant">
      <vt:variant>
        <vt:lpstr>Plantilla de diseño</vt:lpstr>
      </vt:variant>
      <vt:variant>
        <vt:i4>1</vt:i4>
      </vt:variant>
      <vt:variant>
        <vt:lpstr>Títulos de diapositiva</vt:lpstr>
      </vt:variant>
      <vt:variant>
        <vt:i4>3</vt:i4>
      </vt:variant>
    </vt:vector>
  </HeadingPairs>
  <TitlesOfParts>
    <vt:vector size="4" baseType="lpstr">
      <vt:lpstr>Brisa</vt:lpstr>
      <vt:lpstr>Noticias de la Agenda Mediática</vt:lpstr>
      <vt:lpstr>Noticias sobre la mansión de Angélica Rivera</vt:lpstr>
      <vt:lpstr>Ejemplos de la Agenda Setting</vt:lpstr>
    </vt:vector>
  </TitlesOfParts>
  <Company>INSTITUTO CULTURAL MANUEL JOSE OTHON A.C.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Noticias de la Agenda Mediática</dc:title>
  <dc:creator>UCEM 2014</dc:creator>
  <cp:lastModifiedBy>UCEM 2014</cp:lastModifiedBy>
  <cp:revision>1</cp:revision>
  <dcterms:created xsi:type="dcterms:W3CDTF">2014-11-14T01:08:45Z</dcterms:created>
  <dcterms:modified xsi:type="dcterms:W3CDTF">2014-11-14T01:14:19Z</dcterms:modified>
</cp:coreProperties>
</file>

<file path=docProps/thumbnail.jpeg>
</file>